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sldIdLst>
    <p:sldId id="269" r:id="rId2"/>
    <p:sldId id="271" r:id="rId3"/>
    <p:sldId id="344" r:id="rId4"/>
    <p:sldId id="343" r:id="rId5"/>
    <p:sldId id="272" r:id="rId6"/>
    <p:sldId id="358" r:id="rId7"/>
    <p:sldId id="345" r:id="rId8"/>
    <p:sldId id="359" r:id="rId9"/>
    <p:sldId id="346" r:id="rId10"/>
    <p:sldId id="347" r:id="rId11"/>
    <p:sldId id="360" r:id="rId12"/>
    <p:sldId id="348" r:id="rId13"/>
    <p:sldId id="284" r:id="rId14"/>
    <p:sldId id="350" r:id="rId15"/>
    <p:sldId id="349" r:id="rId16"/>
    <p:sldId id="352" r:id="rId17"/>
    <p:sldId id="354" r:id="rId18"/>
    <p:sldId id="353" r:id="rId19"/>
    <p:sldId id="351" r:id="rId20"/>
    <p:sldId id="355" r:id="rId21"/>
    <p:sldId id="356" r:id="rId22"/>
    <p:sldId id="35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FF"/>
    <a:srgbClr val="1976D3"/>
    <a:srgbClr val="44A047"/>
    <a:srgbClr val="6FA5DB"/>
    <a:srgbClr val="818BCD"/>
    <a:srgbClr val="FF8E01"/>
    <a:srgbClr val="2F7D32"/>
    <a:srgbClr val="B96AC7"/>
    <a:srgbClr val="FCC02C"/>
    <a:srgbClr val="E5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7" y="581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spc="5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880828958880139"/>
          <c:y val="0.15891701159903898"/>
          <c:w val="0.8457960201889434"/>
          <c:h val="0.674382932405953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охвата групп риска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ED-4A33-8B85-075CE013BCCF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1ED-4A33-8B85-075CE013BCC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ED-4A33-8B85-075CE013BCC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1ED-4A33-8B85-075CE013BCCF}"/>
              </c:ext>
            </c:extLst>
          </c:dPt>
          <c:dLbls>
            <c:dLbl>
              <c:idx val="2"/>
              <c:layout>
                <c:manualLayout>
                  <c:x val="2.6399168853893255E-2"/>
                  <c:y val="5.38480215155513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0.2 %</a:t>
                    </a:r>
                    <a:endPara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740813648293956E-2"/>
                      <c:h val="7.94003103037967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1ED-4A33-8B85-075CE013BCCF}"/>
                </c:ext>
              </c:extLst>
            </c:dLbl>
            <c:dLbl>
              <c:idx val="3"/>
              <c:layout>
                <c:manualLayout>
                  <c:x val="4.4199201662292215E-2"/>
                  <c:y val="4.34578247768811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2.8 %</a:t>
                    </a:r>
                    <a:endPara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56797239083097E-2"/>
                      <c:h val="8.86370267624465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1ED-4A33-8B85-075CE013B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  <c:pt idx="3">
                  <c:v>Очень высокий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</c:v>
                </c:pt>
                <c:pt idx="1">
                  <c:v>0.67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4-49EF-B952-A79737D3F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35491136"/>
        <c:axId val="1035481984"/>
      </c:barChart>
      <c:catAx>
        <c:axId val="103549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35481984"/>
        <c:crosses val="autoZero"/>
        <c:auto val="1"/>
        <c:lblAlgn val="l"/>
        <c:lblOffset val="100"/>
        <c:noMultiLvlLbl val="0"/>
      </c:catAx>
      <c:valAx>
        <c:axId val="103548198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3549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597914988441992"/>
          <c:y val="3.78191286770541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629237191804236"/>
          <c:y val="0.13141621603048914"/>
          <c:w val="0.83683640493628053"/>
          <c:h val="0.674382932405953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охвата групп риска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46-4584-B524-48CCEB2E70F0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46-4584-B524-48CCEB2E70F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46-4584-B524-48CCEB2E70F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46-4584-B524-48CCEB2E70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  <c:pt idx="3">
                  <c:v>Очень высокий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0.32</c:v>
                </c:pt>
                <c:pt idx="1">
                  <c:v>0.62</c:v>
                </c:pt>
                <c:pt idx="2">
                  <c:v>1.4999999999999999E-2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46-4584-B524-48CCEB2E7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35491136"/>
        <c:axId val="1035481984"/>
      </c:barChart>
      <c:catAx>
        <c:axId val="103549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5481984"/>
        <c:crosses val="autoZero"/>
        <c:auto val="1"/>
        <c:lblAlgn val="ctr"/>
        <c:lblOffset val="100"/>
        <c:noMultiLvlLbl val="0"/>
      </c:catAx>
      <c:valAx>
        <c:axId val="103548198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3549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307097550306212"/>
          <c:y val="4.5383020472379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629237191804236"/>
          <c:y val="0.13141621603048914"/>
          <c:w val="0.83683640493628053"/>
          <c:h val="0.674382932405953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охвата групп риска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AB-4E1A-B8CD-32FEE96F728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AB-4E1A-B8CD-32FEE96F728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AB-4E1A-B8CD-32FEE96F728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AB-4E1A-B8CD-32FEE96F7282}"/>
              </c:ext>
            </c:extLst>
          </c:dPt>
          <c:dLbls>
            <c:dLbl>
              <c:idx val="2"/>
              <c:layout>
                <c:manualLayout>
                  <c:x val="2.454391508984596E-2"/>
                  <c:y val="1.5620007325356714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467870509377708E-2"/>
                      <c:h val="0.137564444321999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4AB-4E1A-B8CD-32FEE96F7282}"/>
                </c:ext>
              </c:extLst>
            </c:dLbl>
            <c:dLbl>
              <c:idx val="3"/>
              <c:layout>
                <c:manualLayout>
                  <c:x val="5.7750823111651995E-3"/>
                  <c:y val="3.1239768668282998E-3"/>
                </c:manualLayout>
              </c:layout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124216023240161E-2"/>
                      <c:h val="0.118820583121029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4AB-4E1A-B8CD-32FEE96F7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  <c:pt idx="3">
                  <c:v>Очень высокий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0.36599999999999999</c:v>
                </c:pt>
                <c:pt idx="1">
                  <c:v>0.56999999999999995</c:v>
                </c:pt>
                <c:pt idx="2">
                  <c:v>0.01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AB-4E1A-B8CD-32FEE96F7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35491136"/>
        <c:axId val="1035481984"/>
      </c:barChart>
      <c:catAx>
        <c:axId val="103549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5481984"/>
        <c:crosses val="autoZero"/>
        <c:auto val="1"/>
        <c:lblAlgn val="ctr"/>
        <c:lblOffset val="100"/>
        <c:noMultiLvlLbl val="0"/>
      </c:catAx>
      <c:valAx>
        <c:axId val="103548198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3549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0.02986</cdr:x>
      <cdr:y>0.7906</cdr:y>
    </cdr:from>
    <cdr:to>
      <cdr:x>0.16639</cdr:x>
      <cdr:y>0.96156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2998" y="3214042"/>
          <a:ext cx="1248462" cy="69500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77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893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73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593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73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831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1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8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44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3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47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56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66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30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54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85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7B050-D5CE-43DE-8138-88EC907B3A4A}" type="datetimeFigureOut">
              <a:rPr lang="ru-RU" smtClean="0"/>
              <a:t>24.11.2019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828EEC-2443-4EB0-8803-6F31CC2D9C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25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117674-21C6-4657-9E56-8EEB212BD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130834" cy="3614057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0F99E64-1439-4D91-8613-6B120C0667D7}"/>
              </a:ext>
            </a:extLst>
          </p:cNvPr>
          <p:cNvSpPr/>
          <p:nvPr/>
        </p:nvSpPr>
        <p:spPr>
          <a:xfrm>
            <a:off x="0" y="6357012"/>
            <a:ext cx="9144000" cy="500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EEFDE40-BE02-4354-9AC8-E3E4C3C5F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28" y="239888"/>
            <a:ext cx="862101" cy="90910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71C4425-28C5-41C2-AFF2-A52D752E4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1388884"/>
            <a:ext cx="1004436" cy="7761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546077"/>
            <a:ext cx="9144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«Опыт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групп риска развития профессиональных заболеваний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обязательных медицинских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осмотров»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Антоненко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Александрович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врач-профпатолог, заведующий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мобильно-диагностическим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консультативно-диагностической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поликлиникой,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«Югорский Центр профессиональной патологии»</a:t>
            </a:r>
          </a:p>
        </p:txBody>
      </p:sp>
    </p:spTree>
    <p:extLst>
      <p:ext uri="{BB962C8B-B14F-4D97-AF65-F5344CB8AC3E}">
        <p14:creationId xmlns:p14="http://schemas.microsoft.com/office/powerpoint/2010/main" val="15224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615262" y="6385314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615262" y="6296308"/>
            <a:ext cx="7583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18" y="68420"/>
            <a:ext cx="949482" cy="733691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02446"/>
              </p:ext>
            </p:extLst>
          </p:nvPr>
        </p:nvGraphicFramePr>
        <p:xfrm>
          <a:off x="0" y="1347539"/>
          <a:ext cx="9144000" cy="48236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762930396"/>
                    </a:ext>
                  </a:extLst>
                </a:gridCol>
                <a:gridCol w="1650049">
                  <a:extLst>
                    <a:ext uri="{9D8B030D-6E8A-4147-A177-3AD203B41FA5}">
                      <a16:colId xmlns:a16="http://schemas.microsoft.com/office/drawing/2014/main" val="4090300540"/>
                    </a:ext>
                  </a:extLst>
                </a:gridCol>
                <a:gridCol w="2309470">
                  <a:extLst>
                    <a:ext uri="{9D8B030D-6E8A-4147-A177-3AD203B41FA5}">
                      <a16:colId xmlns:a16="http://schemas.microsoft.com/office/drawing/2014/main" val="3688687756"/>
                    </a:ext>
                  </a:extLst>
                </a:gridCol>
                <a:gridCol w="2807041">
                  <a:extLst>
                    <a:ext uri="{9D8B030D-6E8A-4147-A177-3AD203B41FA5}">
                      <a16:colId xmlns:a16="http://schemas.microsoft.com/office/drawing/2014/main" val="3441180845"/>
                    </a:ext>
                  </a:extLst>
                </a:gridCol>
              </a:tblGrid>
              <a:tr h="565255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риска развития профессионального заболевания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543743"/>
                  </a:ext>
                </a:extLst>
              </a:tr>
              <a:tr h="17098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Категория риска развития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профессионального заболевания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Вредный класс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условий труда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Достижение необходимого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стажа работы с производственным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фактором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Наличие клинических признаков,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схожих с клиническими признаками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проф. заболевания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207733"/>
                  </a:ext>
                </a:extLst>
              </a:tr>
              <a:tr h="6371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Низкий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99364"/>
                  </a:ext>
                </a:extLst>
              </a:tr>
              <a:tr h="6371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Средний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33549"/>
                  </a:ext>
                </a:extLst>
              </a:tr>
              <a:tr h="6371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Высокий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677612"/>
                  </a:ext>
                </a:extLst>
              </a:tr>
              <a:tr h="6371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Очень высокий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611690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4" y="69263"/>
            <a:ext cx="814666" cy="7447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A79158-3B15-48E6-A784-880D6F4A44F5}"/>
              </a:ext>
            </a:extLst>
          </p:cNvPr>
          <p:cNvSpPr txBox="1"/>
          <p:nvPr/>
        </p:nvSpPr>
        <p:spPr>
          <a:xfrm>
            <a:off x="0" y="1282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категории риска развития профессионального заболевания осуществляется путем сопоставления имеющейся информации с </a:t>
            </a:r>
            <a:r>
              <a:rPr lang="ru-RU" sz="2800" b="1" dirty="0" smtClean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таблицей:</a:t>
            </a:r>
            <a:endParaRPr lang="ru-RU" sz="2800" b="1" dirty="0">
              <a:solidFill>
                <a:srgbClr val="1976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615262" y="6385314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615262" y="6296308"/>
            <a:ext cx="7583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518" y="68420"/>
            <a:ext cx="949482" cy="7336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4" y="69263"/>
            <a:ext cx="814666" cy="7447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23425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ожидаемых нозологических форм профессиональных заболеваний осуществляется путем сопоставления вредных производственных факторов, указанных в направлении и поименном списке,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заболеваний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 апреля 2012г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№ 417н. </a:t>
            </a:r>
          </a:p>
        </p:txBody>
      </p:sp>
    </p:spTree>
    <p:extLst>
      <p:ext uri="{BB962C8B-B14F-4D97-AF65-F5344CB8AC3E}">
        <p14:creationId xmlns:p14="http://schemas.microsoft.com/office/powerpoint/2010/main" val="42677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587535" y="6386652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582748" y="6299533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47" y="667790"/>
            <a:ext cx="4877223" cy="5145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59" y="2621194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формировании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для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 по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профессиональных заболеваний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работника путем сопоставления установленной категории риска развития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заболевания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6469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Третий(финальный) этап методики определения </a:t>
            </a:r>
            <a:r>
              <a:rPr lang="ru-RU" altLang="ru-RU" sz="2800" b="1" dirty="0" smtClean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</a:t>
            </a:r>
            <a:r>
              <a:rPr lang="ru-RU" altLang="ru-RU" sz="28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 развития профессионального </a:t>
            </a:r>
            <a:r>
              <a:rPr lang="ru-RU" altLang="ru-RU" sz="2800" b="1" dirty="0" smtClean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заключается: </a:t>
            </a:r>
            <a:endParaRPr lang="ru-RU" sz="2800" b="1" dirty="0">
              <a:solidFill>
                <a:srgbClr val="1976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879109"/>
              </p:ext>
            </p:extLst>
          </p:nvPr>
        </p:nvGraphicFramePr>
        <p:xfrm>
          <a:off x="0" y="748248"/>
          <a:ext cx="9144000" cy="65192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292907557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59429709"/>
                    </a:ext>
                  </a:extLst>
                </a:gridCol>
              </a:tblGrid>
              <a:tr h="70082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риска развития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 заболевания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Принципиальный перечень мероприятий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648049"/>
                  </a:ext>
                </a:extLst>
              </a:tr>
              <a:tr h="5516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Неспецифические профилактические мероприятия: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санитарно-гигиеническое воспитание;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диспансерные медицинские осмотры;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профилактического лечения/оздоровления, включая лечебное питание, лечебную физкультуру, массаж, санаторно-курортного лечение;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медико-психологическая адаптация;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942460"/>
                  </a:ext>
                </a:extLst>
              </a:tr>
              <a:tr h="8893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снижению класса условий труда, проведение обязательных медицинских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осмотров, неспецифические и специфические профилактические мероприятия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942432"/>
                  </a:ext>
                </a:extLst>
              </a:tr>
              <a:tr h="10869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снижению класса условий труда, проведение обязательных медицинских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осмотров, неспецифические и специфические профилактические мероприятия, рассмотрение вопроса о прекращении контакта с производственным фактором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658176"/>
                  </a:ext>
                </a:extLst>
              </a:tr>
              <a:tr h="24704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и очень высокий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Внеочередной периодический медицинский осмотр в центре профессиональной патологии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решения вопроса о наличии профессионального заболевания и возможности продолжения профессиональной деятельности.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 зависимости от результата экспертизы профессиональной пригодности рекомендуются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снижению класса условий труда, неспецифические и специфические профилактические мероприятия, проведение обязательных медицинских осмотров, рассмотрение вопроса о прекращении контакта с производственным фактором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0897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21864" y="7008561"/>
            <a:ext cx="9144000" cy="442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513743" y="7014260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213466" y="7047590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 flipH="1">
            <a:off x="513743" y="7087700"/>
            <a:ext cx="2449" cy="284006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1864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100" b="1" dirty="0">
                <a:solidFill>
                  <a:srgbClr val="1976D3"/>
                </a:solidFill>
              </a:rPr>
              <a:t>Принципиальный перечень мероприятий по профилактике профессиональных заболеваний в зависимости от категории риска</a:t>
            </a:r>
          </a:p>
        </p:txBody>
      </p:sp>
    </p:spTree>
    <p:extLst>
      <p:ext uri="{BB962C8B-B14F-4D97-AF65-F5344CB8AC3E}">
        <p14:creationId xmlns:p14="http://schemas.microsoft.com/office/powerpoint/2010/main" val="23423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632679" y="6356425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632679" y="6280694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64" y="680963"/>
            <a:ext cx="4877223" cy="514547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>
                  <a:lumMod val="85000"/>
                </a:schemeClr>
              </a:gs>
            </a:gsLst>
            <a:lin ang="7800000" scaled="0"/>
          </a:gra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470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оценки риска развития профессионального заболевания при проведении обязательных медицинских осмотров работнику и работодателю сообщается следующая информация:</a:t>
            </a:r>
            <a:endParaRPr lang="ru-RU" sz="2400" b="1" dirty="0">
              <a:solidFill>
                <a:srgbClr val="1976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030" y="2209843"/>
            <a:ext cx="7566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976D3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развития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заболевания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(очень высокий, высокий, средний,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низкий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отсутствует)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976D3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нозологические формы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заболеваний, которые следует ожидать,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действующим перечнем профессиональных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976D3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5814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587535" y="6386652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582748" y="6290825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88" y="687853"/>
            <a:ext cx="4877223" cy="5145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1" y="1250746"/>
            <a:ext cx="9144000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примера,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хочу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представить наш опыт внедрения данной методики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групп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риска профессиональных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заболеваний при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периодических медицинских осмотров работников, занятых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тяжелых работах и на работах с вредными и (или) опасными условиями труда, согласно приказу Минздравсоцразвития России от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12.04.2011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№ 302н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компании, которые осуществляют свою деятельность в нефтегазодобывающей промышленности ХМАО-Югры. </a:t>
            </a:r>
            <a:endParaRPr lang="ru-RU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587535" y="6386652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587535" y="6326200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64" y="680963"/>
            <a:ext cx="4877223" cy="5145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364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 smtClean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 </a:t>
            </a:r>
            <a:endParaRPr lang="ru-RU" sz="3200" b="1" dirty="0">
              <a:solidFill>
                <a:srgbClr val="1976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всего осмотренных работников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компании 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2900 человек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людей, которые приняли участие в оценке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риска развития профессионального заболевания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- 512 человек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773435"/>
              </p:ext>
            </p:extLst>
          </p:nvPr>
        </p:nvGraphicFramePr>
        <p:xfrm>
          <a:off x="0" y="2088000"/>
          <a:ext cx="9144000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8283" y="5193147"/>
            <a:ext cx="1198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Категория риска </a:t>
            </a:r>
            <a:r>
              <a:rPr lang="ru-RU" sz="1200" dirty="0" smtClean="0">
                <a:solidFill>
                  <a:srgbClr val="002060"/>
                </a:solidFill>
              </a:rPr>
              <a:t>развития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580428" y="6359188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587535" y="6326200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64" y="680963"/>
            <a:ext cx="4877223" cy="5145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осмотренных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компании 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3288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которые приняли участие в оценке групп риска развития профессионального заболевания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- 1454 человека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864631991"/>
              </p:ext>
            </p:extLst>
          </p:nvPr>
        </p:nvGraphicFramePr>
        <p:xfrm>
          <a:off x="0" y="2184322"/>
          <a:ext cx="9144000" cy="381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75" y="5138859"/>
            <a:ext cx="120101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595517" y="6358574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582748" y="6280694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62" y="602586"/>
            <a:ext cx="4877223" cy="5145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dirty="0" smtClean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32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осмотренных работников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компании 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3021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которые приняли участие в оценке групп риска развития профессионального заболевания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- 1313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703988295"/>
              </p:ext>
            </p:extLst>
          </p:nvPr>
        </p:nvGraphicFramePr>
        <p:xfrm>
          <a:off x="0" y="1992629"/>
          <a:ext cx="9144000" cy="417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05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597845" y="6365005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597845" y="6282161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64" y="680963"/>
            <a:ext cx="4877223" cy="5145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687853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Все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которые попали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среднюю, высокою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очень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 категорию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 должны быть направлены в стационарное профпатологическое отделение для оказания специализированной медико-санитарной помощи, где пациенты проходят необходимые обследования, проводят курс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лечебно-оздоровительных мероприятий, направленных на предупреждение и прогрессирование имеющихся заболеваний. При выявлении признаков профессионального заболевания работник направляется 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врача-профпатолога для оказания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медико-санитарной помощи. Врач подаёт экстренное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направляется в центр профессиональной патологии для проведения экспертизы связи заболевания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профессией.</a:t>
            </a:r>
          </a:p>
        </p:txBody>
      </p:sp>
    </p:spTree>
    <p:extLst>
      <p:ext uri="{BB962C8B-B14F-4D97-AF65-F5344CB8AC3E}">
        <p14:creationId xmlns:p14="http://schemas.microsoft.com/office/powerpoint/2010/main" val="33022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5814"/>
            <a:ext cx="9231085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264006" y="6316727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683656" y="6316727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683656" y="6241115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019" y="806863"/>
            <a:ext cx="4877223" cy="51454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718" y="257251"/>
            <a:ext cx="949482" cy="7336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4" y="0"/>
            <a:ext cx="3873182" cy="3101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A79158-3B15-48E6-A784-880D6F4A44F5}"/>
              </a:ext>
            </a:extLst>
          </p:cNvPr>
          <p:cNvSpPr txBox="1"/>
          <p:nvPr/>
        </p:nvSpPr>
        <p:spPr>
          <a:xfrm>
            <a:off x="-5063" y="3074731"/>
            <a:ext cx="91490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ru-RU" sz="2800" dirty="0" smtClean="0"/>
              <a:t>	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предварительных и периодических медицинских осмотров в России показывает, что с момента организации самых первых медосмотров работников в 1930‑х годах и по настоящий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основных целей данных осмотров является профилактика профессиональных заболеваний,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с помощью формирования групп риска развития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заболеваний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232358"/>
            <a:ext cx="9144000" cy="6181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606554" y="6386652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606554" y="6293658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64" y="680963"/>
            <a:ext cx="4877223" cy="5145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87853"/>
            <a:ext cx="9144000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внедрения методики определения категории риска профессиональных заболеваний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 нашего Центра, позволило нам,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проведении обязательных медицинских осмотров, оценить индивидуальный риск развития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заболеваний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сформировать необходимый перечень профилактических мероприятий, направленных на сохранение здоровья работника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 апреля 2019 года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работу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стационарное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Автономного Учреждения Ханты-Мансийского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автономного округа - Югры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профессиональной патологии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развернутое на базе лечебно-оздоровительного комплекса «Югорская долина»</a:t>
            </a:r>
          </a:p>
        </p:txBody>
      </p:sp>
    </p:spTree>
    <p:extLst>
      <p:ext uri="{BB962C8B-B14F-4D97-AF65-F5344CB8AC3E}">
        <p14:creationId xmlns:p14="http://schemas.microsoft.com/office/powerpoint/2010/main" val="6698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615262" y="6386652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596612" y="6310045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64" y="680963"/>
            <a:ext cx="4877223" cy="5145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673492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пребывания в стационарном отделении пациентам доступен широчайший спектр диагностических исследований на современном оборудовании, консультации узких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специалистов: травматолога-ортопеда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сурдолога, невролога, терапевта, офтальмолога, пульмонолога, эндокринолога, аллерголога и других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специалистов.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Лечебно-оздоровительные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помогут: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прогрессирование имеющихся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прохождение периодического медосмотра, особенно в сложных и конфликтных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обследование на предмет выявления ранних форм онкологических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сердечно-сосудистых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(профилактика инфаркта и инсульта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587535" y="6386652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582748" y="6310045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64" y="680963"/>
            <a:ext cx="4877223" cy="5145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35898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курс в нашем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стационарном отделении-это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долголетия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6F8C13-DFD8-4A7F-867C-B794B9CCD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51" y="409303"/>
            <a:ext cx="5420022" cy="5621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8EBE2C-9C94-4F6E-824A-12B048A9D0A8}"/>
              </a:ext>
            </a:extLst>
          </p:cNvPr>
          <p:cNvSpPr txBox="1"/>
          <p:nvPr/>
        </p:nvSpPr>
        <p:spPr>
          <a:xfrm>
            <a:off x="5037827" y="6033198"/>
            <a:ext cx="4106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(3467)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362-555</a:t>
            </a:r>
          </a:p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info@cpphmao.ru</a:t>
            </a:r>
          </a:p>
          <a:p>
            <a:pPr algn="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628011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Российская Федерация, ХМАО-Югра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Ханты-Мансийск, ул. Рознина, дом 73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91248-93FC-4517-AFEB-31CE607FA9A2}"/>
              </a:ext>
            </a:extLst>
          </p:cNvPr>
          <p:cNvSpPr txBox="1"/>
          <p:nvPr/>
        </p:nvSpPr>
        <p:spPr>
          <a:xfrm>
            <a:off x="547777" y="2967335"/>
            <a:ext cx="804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62" y="636825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Учреждения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-Югры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профессиональной патологии»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881" y="185123"/>
            <a:ext cx="100592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7" y="391355"/>
            <a:ext cx="4877223" cy="5145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16" y="3030582"/>
            <a:ext cx="4469875" cy="34237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59077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br>
              <a:rPr lang="ru-RU" sz="24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консультативно-диагностической передвижной </a:t>
            </a:r>
            <a:r>
              <a:rPr lang="ru-RU" sz="2400" b="1" dirty="0" smtClean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осуществлялась </a:t>
            </a:r>
            <a:r>
              <a:rPr lang="ru-RU" sz="24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sz="2400" b="1" dirty="0" smtClean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мобильных </a:t>
            </a:r>
          </a:p>
          <a:p>
            <a:pPr algn="ctr"/>
            <a:r>
              <a:rPr lang="ru-RU" sz="2400" b="1" dirty="0" smtClean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лечебно-профилактических </a:t>
            </a:r>
            <a:r>
              <a:rPr lang="ru-RU" sz="24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2717" y="1661327"/>
            <a:ext cx="46421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МЛПМ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«Диспансеризация»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автомобиля 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МЛПМ «Диагностика»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автомобиля «КАМАЗ»)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МЛПМ «Стоматология»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автомобиль «КАМАЗ»)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МЛПМ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Флюорография-маммография»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автомобиль «КАМАЗ»)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МЛПМ «Флюорография»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автомобиль «КАМАЗ»)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МЛПМ «Маммография»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автомобиля «КАМАЗ»)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МЛПМ «Лаборатория»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автомобиль «КАМАЗ»)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Микроавтобусы 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Ford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Mercedes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IVECO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(4 автомобиля)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18190" y="6163733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822599" y="6287950"/>
            <a:ext cx="753518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822599" y="6325648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2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765419" y="6325648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752650" y="6254116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757" y="687853"/>
            <a:ext cx="4877223" cy="5145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248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вопрос о профилактике профессиональных заболеваний является самым важным для экономического развития современного государства, так как состояние здоровья работников это одно из основных условий  для повышения производительности труда и экономического роста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5632" y="2415427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приоритетных задач медицины труда в наше время — это охрана здоровья работников и безопасность условий труда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механизмов, направленных на предупреждение развития профессиональных заболеваний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специализированной медицинской помощи работникам предприятий, в том числе занятым на тяжелых работах и работах с вредными и (или) опасными условиями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388" y="687853"/>
            <a:ext cx="4877223" cy="51454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A79158-3B15-48E6-A784-880D6F4A44F5}"/>
              </a:ext>
            </a:extLst>
          </p:cNvPr>
          <p:cNvSpPr txBox="1"/>
          <p:nvPr/>
        </p:nvSpPr>
        <p:spPr>
          <a:xfrm>
            <a:off x="0" y="1115151"/>
            <a:ext cx="9144000" cy="30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риска развития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заболеваний,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основываясь на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проведённом исследовании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Бушманова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Ю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описанному в статье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групп риска развития профессиональных заболеваний в ходе предварительных и периодических медицинских осмотров для проведения восстановительных мероприятий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мы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2017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0643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700070" y="6265281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</a:t>
            </a:r>
            <a:r>
              <a:rPr lang="ru-RU" sz="1100" dirty="0" smtClean="0">
                <a:latin typeface="Helvetica" pitchFamily="2" charset="0"/>
              </a:rPr>
              <a:t>медицинских </a:t>
            </a:r>
            <a:r>
              <a:rPr lang="ru-RU" sz="1100" dirty="0">
                <a:latin typeface="Helvetica" pitchFamily="2" charset="0"/>
              </a:rPr>
              <a:t>осмотров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700160" y="6325733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233222" y="6312560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757" y="687853"/>
            <a:ext cx="4877223" cy="5145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44096B-040E-463E-9CB0-98083C34C6E0}"/>
              </a:ext>
            </a:extLst>
          </p:cNvPr>
          <p:cNvSpPr txBox="1"/>
          <p:nvPr/>
        </p:nvSpPr>
        <p:spPr>
          <a:xfrm>
            <a:off x="5632" y="972791"/>
            <a:ext cx="9138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976D3"/>
              </a:buClr>
            </a:pPr>
            <a:r>
              <a:rPr lang="ru-RU" sz="2400" b="1" dirty="0" smtClean="0">
                <a:solidFill>
                  <a:srgbClr val="2DA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состоит из трех этапов:</a:t>
            </a:r>
          </a:p>
          <a:p>
            <a:pPr algn="ctr">
              <a:buClr>
                <a:srgbClr val="1976D3"/>
              </a:buClr>
            </a:pPr>
            <a:endParaRPr lang="ru-RU" sz="2400" b="1" dirty="0">
              <a:solidFill>
                <a:srgbClr val="2DA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формирование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риска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профессионального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заболевания;</a:t>
            </a:r>
          </a:p>
          <a:p>
            <a:pPr>
              <a:buClr>
                <a:srgbClr val="002060"/>
              </a:buClr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определение категории риска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профессионального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заболевания;</a:t>
            </a:r>
          </a:p>
          <a:p>
            <a:pPr>
              <a:buClr>
                <a:srgbClr val="002060"/>
              </a:buClr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формирование рекомендаций для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 по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профессиональных заболеваний у данного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21008"/>
            <a:ext cx="949482" cy="73369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0643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700070" y="6265281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</a:t>
            </a:r>
            <a:r>
              <a:rPr lang="ru-RU" sz="1100" dirty="0" smtClean="0">
                <a:latin typeface="Helvetica" pitchFamily="2" charset="0"/>
              </a:rPr>
              <a:t>медицинских </a:t>
            </a:r>
            <a:r>
              <a:rPr lang="ru-RU" sz="1100" dirty="0">
                <a:latin typeface="Helvetica" pitchFamily="2" charset="0"/>
              </a:rPr>
              <a:t>осмотров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700160" y="6325733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233222" y="6312560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8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615262" y="6410724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587535" y="6326200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143" y="38464"/>
            <a:ext cx="949482" cy="7336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4" y="69263"/>
            <a:ext cx="814666" cy="744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16"/>
            <a:ext cx="9144000" cy="618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615262" y="6410724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587535" y="6326200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143" y="38464"/>
            <a:ext cx="949482" cy="7336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4" y="69263"/>
            <a:ext cx="814666" cy="7447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2804" y="237788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2DA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</a:t>
            </a:r>
            <a:r>
              <a:rPr lang="ru-RU" sz="2300" b="1" dirty="0" smtClean="0">
                <a:solidFill>
                  <a:srgbClr val="2DA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300" b="1" dirty="0">
                <a:solidFill>
                  <a:srgbClr val="2DA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риска развития профессионального заболевания оценивается по двум критериям: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392243"/>
            <a:ext cx="9144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тех случаях, когда в направлении и поименных списках на медицинский осмотр, работодателем указаны вредные производственные факторы, предусмотренные приложением № 1 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12 апреля 2011 г. № 302н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тех случаях, когда работодателем указывается стаж работы во вредных условиях труда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В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когда в направлении на медицинский осмотр и (или) поименных списках отсутствуют вредные производственные факторы, предусмотренные приложением № 1 к приказу 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12 апреля 2011 г. № 302н., следует говорить об отсутствии у данного работника риска развития профессионального заболевания на данном рабочем месте.</a:t>
            </a:r>
          </a:p>
        </p:txBody>
      </p:sp>
    </p:spTree>
    <p:extLst>
      <p:ext uri="{BB962C8B-B14F-4D97-AF65-F5344CB8AC3E}">
        <p14:creationId xmlns:p14="http://schemas.microsoft.com/office/powerpoint/2010/main" val="15613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D2F20-9519-45C4-A6D6-DE08EB11B8FB}"/>
              </a:ext>
            </a:extLst>
          </p:cNvPr>
          <p:cNvSpPr txBox="1"/>
          <p:nvPr/>
        </p:nvSpPr>
        <p:spPr>
          <a:xfrm>
            <a:off x="0" y="6573082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АУ «Югорский центр профессиональной патологии»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CEC23-09C6-49C7-BF72-CCD343CA8BCA}"/>
              </a:ext>
            </a:extLst>
          </p:cNvPr>
          <p:cNvSpPr/>
          <p:nvPr/>
        </p:nvSpPr>
        <p:spPr>
          <a:xfrm>
            <a:off x="0" y="6550223"/>
            <a:ext cx="914400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44FC8-E592-47E1-B091-B0AE44CC4082}"/>
              </a:ext>
            </a:extLst>
          </p:cNvPr>
          <p:cNvSpPr txBox="1"/>
          <p:nvPr/>
        </p:nvSpPr>
        <p:spPr>
          <a:xfrm>
            <a:off x="7185804" y="6596390"/>
            <a:ext cx="1854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Ханты-Мансийск 2018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F832CC-D471-D341-A5C4-C02D136AA705}"/>
              </a:ext>
            </a:extLst>
          </p:cNvPr>
          <p:cNvSpPr/>
          <p:nvPr/>
        </p:nvSpPr>
        <p:spPr>
          <a:xfrm>
            <a:off x="0" y="6156262"/>
            <a:ext cx="9144000" cy="6942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B938A64-C368-A842-99A8-522D7F4008C9}"/>
              </a:ext>
            </a:extLst>
          </p:cNvPr>
          <p:cNvSpPr/>
          <p:nvPr/>
        </p:nvSpPr>
        <p:spPr>
          <a:xfrm>
            <a:off x="8113143" y="6325648"/>
            <a:ext cx="787858" cy="370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993207-F9B8-C543-AD99-8E4152184528}"/>
              </a:ext>
            </a:extLst>
          </p:cNvPr>
          <p:cNvCxnSpPr/>
          <p:nvPr/>
        </p:nvCxnSpPr>
        <p:spPr>
          <a:xfrm>
            <a:off x="587535" y="6386652"/>
            <a:ext cx="0" cy="370435"/>
          </a:xfrm>
          <a:prstGeom prst="line">
            <a:avLst/>
          </a:prstGeom>
          <a:ln w="158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D35C35-8659-D240-9133-6DA7003E7886}"/>
              </a:ext>
            </a:extLst>
          </p:cNvPr>
          <p:cNvSpPr txBox="1"/>
          <p:nvPr/>
        </p:nvSpPr>
        <p:spPr>
          <a:xfrm>
            <a:off x="577960" y="6310045"/>
            <a:ext cx="753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lang="ru-RU" sz="1100" dirty="0">
                <a:latin typeface="Helvetica" pitchFamily="2" charset="0"/>
              </a:rPr>
              <a:t>Опыт формирования групп риска развития профессиональных заболеваний по результатам обязательных медицинских осмотров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428" y="668770"/>
            <a:ext cx="4877223" cy="51454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85C6F1-E8D4-0C4F-9099-6DD0DFD48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18" y="301925"/>
            <a:ext cx="949482" cy="733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8737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altLang="ru-RU" sz="2800" b="1" dirty="0" smtClean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заключается в определении категории групп </a:t>
            </a:r>
            <a:r>
              <a:rPr lang="ru-RU" altLang="ru-RU" sz="2800" b="1" dirty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 развития профессионального заболевания</a:t>
            </a:r>
            <a:r>
              <a:rPr lang="ru-RU" altLang="ru-RU" sz="2800" b="1" dirty="0" smtClean="0">
                <a:solidFill>
                  <a:srgbClr val="1976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1976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9885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отношении работников, включенных в группу риска развития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заболеваний,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заключается в определении категории риска развития профессионального заболевания в отношении каждого работника.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второго этапа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следующая информация: </a:t>
            </a:r>
          </a:p>
          <a:p>
            <a:pPr marL="342900" indent="-342900">
              <a:buClr>
                <a:srgbClr val="1976D3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производственные факторы; </a:t>
            </a:r>
          </a:p>
          <a:p>
            <a:pPr marL="342900" indent="-342900">
              <a:buClr>
                <a:srgbClr val="1976D3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предварительных и периодических медицинских осмотров. </a:t>
            </a:r>
          </a:p>
        </p:txBody>
      </p:sp>
    </p:spTree>
    <p:extLst>
      <p:ext uri="{BB962C8B-B14F-4D97-AF65-F5344CB8AC3E}">
        <p14:creationId xmlns:p14="http://schemas.microsoft.com/office/powerpoint/2010/main" val="4273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2761</TotalTime>
  <Words>1236</Words>
  <Application>Microsoft Office PowerPoint</Application>
  <PresentationFormat>Экран (4:3)</PresentationFormat>
  <Paragraphs>215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Helvetica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Cooper</dc:creator>
  <cp:lastModifiedBy>Дмитрий Антоненко</cp:lastModifiedBy>
  <cp:revision>224</cp:revision>
  <dcterms:created xsi:type="dcterms:W3CDTF">2018-05-17T18:08:22Z</dcterms:created>
  <dcterms:modified xsi:type="dcterms:W3CDTF">2019-11-24T15:36:05Z</dcterms:modified>
</cp:coreProperties>
</file>